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86404" autoAdjust="0"/>
  </p:normalViewPr>
  <p:slideViewPr>
    <p:cSldViewPr>
      <p:cViewPr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3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4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9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5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568952" cy="14401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дошкольное образовательное учреждение</a:t>
            </a:r>
            <a:br>
              <a:rPr lang="ru-RU" sz="1800" dirty="0" smtClean="0"/>
            </a:br>
            <a:r>
              <a:rPr lang="ru-RU" sz="1800" dirty="0" smtClean="0"/>
              <a:t>«Детский сад №8 «Колосок»</a:t>
            </a:r>
            <a:br>
              <a:rPr lang="ru-RU" sz="1800" dirty="0" smtClean="0"/>
            </a:br>
            <a:r>
              <a:rPr lang="ru-RU" sz="1800" dirty="0" smtClean="0"/>
              <a:t>Тутаевского муниципального района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344816" cy="475252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Консультация для </a:t>
            </a:r>
            <a:r>
              <a:rPr lang="ru-RU" dirty="0" smtClean="0">
                <a:solidFill>
                  <a:schemeClr val="tx1"/>
                </a:solidFill>
              </a:rPr>
              <a:t>педагогов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«Применение технологии продуктивного чтения для формирования позиции активного слушателя в детском саду» 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Автор</a:t>
            </a:r>
            <a:r>
              <a:rPr lang="ru-RU" sz="2400" dirty="0" smtClean="0">
                <a:solidFill>
                  <a:schemeClr val="tx1"/>
                </a:solidFill>
              </a:rPr>
              <a:t>: Лебедева Татьяна Геннадьевна, </a:t>
            </a:r>
            <a:r>
              <a:rPr lang="ru-RU" sz="2400" dirty="0" smtClean="0">
                <a:solidFill>
                  <a:schemeClr val="tx1"/>
                </a:solidFill>
              </a:rPr>
              <a:t>воспитатель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2022 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820472" cy="135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Второй этап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текстом во время чтения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Чтение взрослым (медленное, художественное) с остановками для комментирования прочитанного</a:t>
            </a:r>
          </a:p>
          <a:p>
            <a:pPr marL="0" indent="0">
              <a:buNone/>
            </a:pPr>
            <a:r>
              <a:rPr lang="ru-RU" sz="2800" dirty="0" smtClean="0"/>
              <a:t>(объяснение непонятных слов, речевых оборотов);</a:t>
            </a:r>
          </a:p>
          <a:p>
            <a:pPr marL="0" indent="0">
              <a:buNone/>
            </a:pPr>
            <a:r>
              <a:rPr lang="ru-RU" sz="2800" dirty="0" smtClean="0"/>
              <a:t>Ведение диалога с автором ( ответы на прямые и косвенные авторские вопросы).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2800" dirty="0" smtClean="0"/>
              <a:t> понимание текста и создание его читательской интерпретации (истолкование, оценка).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Результат:</a:t>
            </a:r>
            <a:r>
              <a:rPr lang="ru-RU" sz="2800" dirty="0" smtClean="0"/>
              <a:t> полноценное восприятие текста.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9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Третий этап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текстом после чтения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Беседа о прочитанном;</a:t>
            </a:r>
          </a:p>
          <a:p>
            <a:pPr marL="0" indent="0">
              <a:buNone/>
            </a:pPr>
            <a:r>
              <a:rPr lang="ru-RU" sz="2800" dirty="0" smtClean="0"/>
              <a:t>Воспроизведение прочитанного с помощью заданий: через имитацию движений, драматизацию, игру, творчество.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sz="2800" dirty="0" smtClean="0"/>
              <a:t>корректировка собственной интерпретации объективным авторским смыслом.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Результат:</a:t>
            </a:r>
            <a:r>
              <a:rPr lang="ru-RU" sz="2800" dirty="0" smtClean="0"/>
              <a:t> углублённое восприятие и понимание текста.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Вывод: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136904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Используя технологию продуктивного чтения дети из пассивных слушателей превращаются в детей, ведущих активный диалог с автором. У них формируется осознанное восприятие понимания общего смысла текста, умение извлекать определённую информацию из части текста. Эта технология позволяет успешно интегрировать знания (понятия) из различных образовательных областей, формировать исследовательские навыки у детей, повышает уровень  активной читательской позиции у родителей по отношению к тексту и автору.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238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708920"/>
            <a:ext cx="6840760" cy="3456384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«</a:t>
            </a:r>
            <a:r>
              <a:rPr lang="ru-RU" b="1" i="1" dirty="0" smtClean="0"/>
              <a:t>Чтение </a:t>
            </a:r>
            <a:r>
              <a:rPr lang="ru-RU" b="1" i="1" dirty="0"/>
              <a:t>– это окошко, через которое дети видят</a:t>
            </a:r>
            <a:br>
              <a:rPr lang="ru-RU" b="1" i="1" dirty="0"/>
            </a:br>
            <a:r>
              <a:rPr lang="ru-RU" b="1" i="1" dirty="0"/>
              <a:t>и познают мир и самих себя.</a:t>
            </a:r>
            <a:br>
              <a:rPr lang="ru-RU" b="1" i="1" dirty="0"/>
            </a:br>
            <a:r>
              <a:rPr lang="ru-RU" b="1" i="1" dirty="0"/>
              <a:t>Оно открывается перед ребёнком лишь тогда,</a:t>
            </a:r>
            <a:br>
              <a:rPr lang="ru-RU" b="1" i="1" dirty="0"/>
            </a:br>
            <a:r>
              <a:rPr lang="ru-RU" b="1" i="1" dirty="0"/>
              <a:t>когда, наряду с чтением,</a:t>
            </a:r>
            <a:br>
              <a:rPr lang="ru-RU" b="1" i="1" dirty="0"/>
            </a:br>
            <a:r>
              <a:rPr lang="ru-RU" b="1" i="1" dirty="0"/>
              <a:t>одновременно с ним и даже раньше,</a:t>
            </a:r>
            <a:br>
              <a:rPr lang="ru-RU" b="1" i="1" dirty="0"/>
            </a:br>
            <a:r>
              <a:rPr lang="ru-RU" b="1" i="1" dirty="0"/>
              <a:t>чем впервые раскрыта книга,</a:t>
            </a:r>
            <a:br>
              <a:rPr lang="ru-RU" b="1" i="1" dirty="0"/>
            </a:br>
            <a:r>
              <a:rPr lang="ru-RU" b="1" i="1" dirty="0"/>
              <a:t>начинается кропотливая работа над словами</a:t>
            </a:r>
            <a:r>
              <a:rPr lang="ru-RU" b="1" i="1" dirty="0" smtClean="0"/>
              <a:t>.»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 smtClean="0"/>
          </a:p>
          <a:p>
            <a:pPr marL="0" indent="0" algn="r">
              <a:buNone/>
            </a:pPr>
            <a:r>
              <a:rPr lang="ru-RU" b="1" i="1" dirty="0" smtClean="0"/>
              <a:t>В.А</a:t>
            </a:r>
            <a:r>
              <a:rPr lang="ru-RU" b="1" i="1" dirty="0"/>
              <a:t>. Сухомлинский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600400" cy="23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776864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Современное общество заинтересовано в квалифицированном читателе, т.к. мы живем в условиях изобилия информации, поэтому извлечение нужной информации из текста и её преобразование становятся важнейшими умениями, без которых невозможно жить в обществе и достичь успехов.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8820472" cy="135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1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71420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 продуктивного чтения 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(слушания) -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192612"/>
            <a:ext cx="7128792" cy="2900684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э</a:t>
            </a:r>
            <a:r>
              <a:rPr lang="ru-RU" i="1" dirty="0" smtClean="0"/>
              <a:t>то образовательная технология, обеспечивающая полноценное восприятие и понимание текста, активную читательскую позицию по отношению к тексту и его автору.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88217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7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 технологии: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7" b="-438"/>
          <a:stretch/>
        </p:blipFill>
        <p:spPr bwMode="auto">
          <a:xfrm>
            <a:off x="1043608" y="1340768"/>
            <a:ext cx="7056783" cy="52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99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Чтение-слушание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«Вид речевой деятельности, когда текст воспринимается на слух, и при этом обеспечивается включение эмоций, воображения и реакций на содержание прочитанного, мы называем чтением-слушанием».</a:t>
            </a:r>
          </a:p>
          <a:p>
            <a:pPr marL="0" indent="0" algn="r">
              <a:buNone/>
            </a:pPr>
            <a:r>
              <a:rPr lang="ru-RU" dirty="0" smtClean="0"/>
              <a:t>О.В.Чиндилова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148000"/>
            <a:ext cx="88217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8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Отличие традиционного занятия от занятия, построенного в технике продуктивного чтения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202082"/>
              </p:ext>
            </p:extLst>
          </p:nvPr>
        </p:nvGraphicFramePr>
        <p:xfrm>
          <a:off x="395536" y="1124746"/>
          <a:ext cx="8496943" cy="539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360"/>
                <a:gridCol w="3048236"/>
                <a:gridCol w="3579347"/>
              </a:tblGrid>
              <a:tr h="4576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Традиционное занятие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Продуктивное чтение-слушание</a:t>
                      </a:r>
                      <a:endParaRPr lang="ru-RU" dirty="0"/>
                    </a:p>
                  </a:txBody>
                  <a:tcPr/>
                </a:tc>
              </a:tr>
              <a:tr h="1702564">
                <a:tc>
                  <a:txBody>
                    <a:bodyPr/>
                    <a:lstStyle/>
                    <a:p>
                      <a:r>
                        <a:rPr lang="ru-RU" dirty="0" smtClean="0"/>
                        <a:t>До чтения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Взрослый готовит к восприятию текста «Сегодня мы узнаем… Сейчас мы поговорим о творчестве писателя…»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прогнозируют название и содержание текста: «Предположите, о чём этот текст, как он может называться (по иллюстрации, по обложке)</a:t>
                      </a:r>
                    </a:p>
                    <a:p>
                      <a:r>
                        <a:rPr lang="ru-RU" b="1" dirty="0" smtClean="0"/>
                        <a:t>Возникает мотивация к чтению</a:t>
                      </a:r>
                      <a:endParaRPr lang="ru-RU" b="1" dirty="0"/>
                    </a:p>
                  </a:txBody>
                  <a:tcPr/>
                </a:tc>
              </a:tr>
              <a:tr h="2006667"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время чтения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Взрослый читает текст, дети молча слушают.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Взрослый читает, вместе с детьми ведёт диалог с автором: задают вопросы, прогнозируют содержание, проверяют себя по тексту</a:t>
                      </a:r>
                    </a:p>
                    <a:p>
                      <a:r>
                        <a:rPr lang="ru-RU" b="1" dirty="0" smtClean="0"/>
                        <a:t>Возникает читательская  интерпретация</a:t>
                      </a:r>
                      <a:endParaRPr lang="ru-RU" b="1" dirty="0"/>
                    </a:p>
                  </a:txBody>
                  <a:tcPr/>
                </a:tc>
              </a:tr>
              <a:tr h="457674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чтения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отвечают на вопросы взрослого, организуется беседа по тексту.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ходе беседы уточняют позицию автора, творческие задания обеспечивают</a:t>
                      </a:r>
                      <a:r>
                        <a:rPr lang="ru-RU" b="1" dirty="0" smtClean="0"/>
                        <a:t> углублённое восприятие текста.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93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приёмы технологии продуктивного 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чтения - слушания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Диалог с автором</a:t>
            </a:r>
          </a:p>
          <a:p>
            <a:pPr marL="0" indent="0">
              <a:buNone/>
            </a:pPr>
            <a:r>
              <a:rPr lang="ru-RU" sz="2800" dirty="0" smtClean="0"/>
              <a:t>Задача взрослого – научить детей задавать вопросы автору по ходу чтения.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Комментированное чтение </a:t>
            </a:r>
            <a:r>
              <a:rPr lang="ru-RU" sz="2800" dirty="0" smtClean="0"/>
              <a:t>– это чтение, сопровождающееся пояснением, толкованием текста в форме объяснений, рассуждений, предположений.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Словарная работа </a:t>
            </a:r>
            <a:r>
              <a:rPr lang="ru-RU" sz="2800" dirty="0" smtClean="0"/>
              <a:t>– комментирование (объяснение и уточнение значений слов в основном по ходу чтения).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015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Первый этап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текстом до чтения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Рассматривание обложки книги, иллюстраций;</a:t>
            </a:r>
          </a:p>
          <a:p>
            <a:pPr marL="0" indent="0">
              <a:buNone/>
            </a:pPr>
            <a:r>
              <a:rPr lang="ru-RU" sz="2800" dirty="0"/>
              <a:t>с</a:t>
            </a:r>
            <a:r>
              <a:rPr lang="ru-RU" sz="2800" dirty="0" smtClean="0"/>
              <a:t>ообщение названия произведения и имени автора;</a:t>
            </a:r>
          </a:p>
          <a:p>
            <a:pPr marL="0" indent="0">
              <a:buNone/>
            </a:pPr>
            <a:r>
              <a:rPr lang="ru-RU" sz="2800" dirty="0"/>
              <a:t>о</a:t>
            </a:r>
            <a:r>
              <a:rPr lang="ru-RU" sz="2800" dirty="0" smtClean="0"/>
              <a:t>тветы на вопросы детей;</a:t>
            </a:r>
          </a:p>
          <a:p>
            <a:pPr marL="0" indent="0">
              <a:buNone/>
            </a:pPr>
            <a:r>
              <a:rPr lang="ru-RU" sz="2800" dirty="0"/>
              <a:t>п</a:t>
            </a:r>
            <a:r>
              <a:rPr lang="ru-RU" sz="2800" dirty="0" smtClean="0"/>
              <a:t>рогнозирование – о ком и о чём будем читать.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sz="2800" dirty="0" smtClean="0"/>
              <a:t>вызвать у ребёнка желание(мотивацию) к чтению художественного произведения.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Результат: </a:t>
            </a:r>
            <a:r>
              <a:rPr lang="ru-RU" sz="2800" dirty="0" smtClean="0"/>
              <a:t>включение механизма антиципации (предугадывание).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5948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538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образовательное учреждение «Детский сад №8 «Колосок» Тутаевского муниципального района </vt:lpstr>
      <vt:lpstr>Презентация PowerPoint</vt:lpstr>
      <vt:lpstr>Актуальность </vt:lpstr>
      <vt:lpstr>Технология продуктивного чтения (слушания) -</vt:lpstr>
      <vt:lpstr>Автор технологии:</vt:lpstr>
      <vt:lpstr>Чтение-слушание</vt:lpstr>
      <vt:lpstr>Отличие традиционного занятия от занятия, построенного в технике продуктивного чтения</vt:lpstr>
      <vt:lpstr>Основные приёмы технологии продуктивного  чтения - слушания</vt:lpstr>
      <vt:lpstr>Первый этап Работа с текстом до чтения</vt:lpstr>
      <vt:lpstr>Второй этап Работа с текстом во время чтения</vt:lpstr>
      <vt:lpstr>Третий этап Работа с текстом после чтения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№8 «Колосок» Тутаевского муниципального района </dc:title>
  <dc:creator>1</dc:creator>
  <cp:lastModifiedBy>1</cp:lastModifiedBy>
  <cp:revision>14</cp:revision>
  <dcterms:created xsi:type="dcterms:W3CDTF">2022-11-29T11:22:29Z</dcterms:created>
  <dcterms:modified xsi:type="dcterms:W3CDTF">2022-11-29T14:23:19Z</dcterms:modified>
</cp:coreProperties>
</file>