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3" r:id="rId3"/>
    <p:sldId id="284" r:id="rId4"/>
    <p:sldId id="264" r:id="rId5"/>
    <p:sldId id="262" r:id="rId6"/>
    <p:sldId id="266" r:id="rId7"/>
    <p:sldId id="265" r:id="rId8"/>
    <p:sldId id="271" r:id="rId9"/>
    <p:sldId id="272" r:id="rId10"/>
    <p:sldId id="273" r:id="rId11"/>
    <p:sldId id="269" r:id="rId12"/>
    <p:sldId id="277" r:id="rId13"/>
    <p:sldId id="259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7" autoAdjust="0"/>
  </p:normalViewPr>
  <p:slideViewPr>
    <p:cSldViewPr>
      <p:cViewPr>
        <p:scale>
          <a:sx n="73" d="100"/>
          <a:sy n="73" d="100"/>
        </p:scale>
        <p:origin x="-1074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sz="2800" dirty="0" smtClean="0">
                <a:solidFill>
                  <a:srgbClr val="C00000"/>
                </a:solidFill>
              </a:rPr>
              <a:t>Девочки</a:t>
            </a:r>
            <a:endParaRPr lang="ru-RU" sz="28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3007673473196571"/>
          <c:y val="0.11717012700048711"/>
        </c:manualLayout>
      </c:layout>
      <c:overlay val="0"/>
      <c:spPr>
        <a:noFill/>
        <a:ln w="22803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33834586466179"/>
          <c:y val="0.32924335378323111"/>
          <c:w val="0.43308270676691757"/>
          <c:h val="0.2331288343558282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40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7030A0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00FF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008000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7292528322641468E-4"/>
                  <c:y val="-4.115890668532012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684769856199289E-2"/>
                  <c:y val="-5.6529952873723976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715346274800758E-2"/>
                  <c:y val="3.5438405976146857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360109473651514E-3"/>
                  <c:y val="-1.3952592621755844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529582053920386E-2"/>
                  <c:y val="-3.3313034699920412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6613813524244768E-3"/>
                  <c:y val="-7.1549766898228645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896760870596455E-2"/>
                  <c:y val="-0.1046244725483194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415183007157407"/>
                  <c:y val="-6.700405982899423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280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резинка</c:v>
                </c:pt>
                <c:pt idx="1">
                  <c:v>скакалка</c:v>
                </c:pt>
                <c:pt idx="2">
                  <c:v>"секретики"</c:v>
                </c:pt>
                <c:pt idx="3">
                  <c:v>"классики"</c:v>
                </c:pt>
                <c:pt idx="4">
                  <c:v>профессии</c:v>
                </c:pt>
                <c:pt idx="5">
                  <c:v>прятки</c:v>
                </c:pt>
                <c:pt idx="6">
                  <c:v>волейбол,вышибалы</c:v>
                </c:pt>
                <c:pt idx="7">
                  <c:v>шашки, шахматы</c:v>
                </c:pt>
                <c:pt idx="8">
                  <c:v>лото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0.2</c:v>
                </c:pt>
                <c:pt idx="1">
                  <c:v>0.22000000000000008</c:v>
                </c:pt>
                <c:pt idx="2">
                  <c:v>0.1</c:v>
                </c:pt>
                <c:pt idx="3">
                  <c:v>0.15000000000000008</c:v>
                </c:pt>
                <c:pt idx="4">
                  <c:v>0.1</c:v>
                </c:pt>
                <c:pt idx="5">
                  <c:v>0.1</c:v>
                </c:pt>
                <c:pt idx="6">
                  <c:v>5.0000000000000031E-2</c:v>
                </c:pt>
                <c:pt idx="7">
                  <c:v>3.0000000000000016E-2</c:v>
                </c:pt>
                <c:pt idx="8">
                  <c:v>5.0000000000000031E-2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folHlink"/>
            </a:solidFill>
            <a:ln w="1140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2803">
                <a:noFill/>
              </a:ln>
            </c:spPr>
            <c:txPr>
              <a:bodyPr/>
              <a:lstStyle/>
              <a:p>
                <a:pPr>
                  <a:defRPr sz="170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резинка</c:v>
                </c:pt>
                <c:pt idx="1">
                  <c:v>скакалка</c:v>
                </c:pt>
                <c:pt idx="2">
                  <c:v>"секретики"</c:v>
                </c:pt>
                <c:pt idx="3">
                  <c:v>"классики"</c:v>
                </c:pt>
                <c:pt idx="4">
                  <c:v>профессии</c:v>
                </c:pt>
                <c:pt idx="5">
                  <c:v>прятки</c:v>
                </c:pt>
                <c:pt idx="6">
                  <c:v>волейбол,вышибалы</c:v>
                </c:pt>
                <c:pt idx="7">
                  <c:v>шашки, шахматы</c:v>
                </c:pt>
                <c:pt idx="8">
                  <c:v>лото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</c:numCache>
            </c:numRef>
          </c:val>
        </c:ser>
        <c:ser>
          <c:idx val="4"/>
          <c:order val="2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bg2"/>
            </a:solidFill>
            <a:ln w="1140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2803">
                <a:noFill/>
              </a:ln>
            </c:spPr>
            <c:txPr>
              <a:bodyPr/>
              <a:lstStyle/>
              <a:p>
                <a:pPr>
                  <a:defRPr sz="170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резинка</c:v>
                </c:pt>
                <c:pt idx="1">
                  <c:v>скакалка</c:v>
                </c:pt>
                <c:pt idx="2">
                  <c:v>"секретики"</c:v>
                </c:pt>
                <c:pt idx="3">
                  <c:v>"классики"</c:v>
                </c:pt>
                <c:pt idx="4">
                  <c:v>профессии</c:v>
                </c:pt>
                <c:pt idx="5">
                  <c:v>прятки</c:v>
                </c:pt>
                <c:pt idx="6">
                  <c:v>волейбол,вышибалы</c:v>
                </c:pt>
                <c:pt idx="7">
                  <c:v>шашки, шахматы</c:v>
                </c:pt>
                <c:pt idx="8">
                  <c:v>лото</c:v>
                </c:pt>
              </c:strCache>
            </c:strRef>
          </c:cat>
          <c:val>
            <c:numRef>
              <c:f>Sheet1!$B$6:$J$6</c:f>
              <c:numCache>
                <c:formatCode>General</c:formatCode>
                <c:ptCount val="9"/>
              </c:numCache>
            </c:numRef>
          </c:val>
        </c:ser>
        <c:ser>
          <c:idx val="5"/>
          <c:order val="3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tx2"/>
            </a:solidFill>
            <a:ln w="1140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1401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2803">
                <a:noFill/>
              </a:ln>
            </c:spPr>
            <c:txPr>
              <a:bodyPr/>
              <a:lstStyle/>
              <a:p>
                <a:pPr>
                  <a:defRPr sz="170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резинка</c:v>
                </c:pt>
                <c:pt idx="1">
                  <c:v>скакалка</c:v>
                </c:pt>
                <c:pt idx="2">
                  <c:v>"секретики"</c:v>
                </c:pt>
                <c:pt idx="3">
                  <c:v>"классики"</c:v>
                </c:pt>
                <c:pt idx="4">
                  <c:v>профессии</c:v>
                </c:pt>
                <c:pt idx="5">
                  <c:v>прятки</c:v>
                </c:pt>
                <c:pt idx="6">
                  <c:v>волейбол,вышибалы</c:v>
                </c:pt>
                <c:pt idx="7">
                  <c:v>шашки, шахматы</c:v>
                </c:pt>
                <c:pt idx="8">
                  <c:v>лото</c:v>
                </c:pt>
              </c:strCache>
            </c:strRef>
          </c:cat>
          <c:val>
            <c:numRef>
              <c:f>Sheet1!$B$7:$J$7</c:f>
              <c:numCache>
                <c:formatCode>General</c:formatCode>
                <c:ptCount val="9"/>
              </c:numCache>
            </c:numRef>
          </c:val>
        </c:ser>
        <c:dLbls>
          <c:showLegendKey val="1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2803">
          <a:noFill/>
        </a:ln>
      </c:spPr>
    </c:plotArea>
    <c:legend>
      <c:legendPos val="b"/>
      <c:layout>
        <c:manualLayout>
          <c:xMode val="edge"/>
          <c:yMode val="edge"/>
          <c:x val="6.0416981107399285E-2"/>
          <c:y val="0.65340717779730562"/>
          <c:w val="0.76691729323308355"/>
          <c:h val="0.30879345603271979"/>
        </c:manualLayout>
      </c:layout>
      <c:overlay val="0"/>
      <c:spPr>
        <a:solidFill>
          <a:schemeClr val="bg1"/>
        </a:solidFill>
        <a:ln w="22803">
          <a:noFill/>
        </a:ln>
      </c:spPr>
      <c:txPr>
        <a:bodyPr/>
        <a:lstStyle/>
        <a:p>
          <a:pPr>
            <a:defRPr sz="20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1401">
      <a:solidFill>
        <a:srgbClr val="FFFFFF"/>
      </a:solidFill>
      <a:prstDash val="solid"/>
    </a:ln>
  </c:spPr>
  <c:txPr>
    <a:bodyPr/>
    <a:lstStyle/>
    <a:p>
      <a:pPr>
        <a:defRPr sz="170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sz="2800" dirty="0" smtClean="0">
                <a:solidFill>
                  <a:srgbClr val="C00000"/>
                </a:solidFill>
              </a:rPr>
              <a:t>Мальчики</a:t>
            </a:r>
            <a:endParaRPr lang="ru-RU" sz="28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4093266111421401"/>
          <c:y val="0.10656538136105009"/>
        </c:manualLayout>
      </c:layout>
      <c:overlay val="0"/>
      <c:spPr>
        <a:noFill/>
        <a:ln w="24847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33834586466179"/>
          <c:y val="0.32924335378323111"/>
          <c:w val="0.43308270676691757"/>
          <c:h val="0.2331288343558282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424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00FFFF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FF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8896836328648474E-3"/>
                  <c:y val="-7.2072128251852302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119639436077354E-2"/>
                  <c:y val="3.1262040445534094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3527209922258276E-3"/>
                  <c:y val="3.3429906012499157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198726306327235E-3"/>
                  <c:y val="-2.0791911315716637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775201660579307E-2"/>
                  <c:y val="-6.2747665632701718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3465147525346699E-2"/>
                  <c:y val="-9.6612005552465866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9990166303652221E-2"/>
                  <c:y val="-9.512503680486302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1351046936188276E-2"/>
                  <c:y val="-7.8355057857009733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847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"войнушка"</c:v>
                </c:pt>
                <c:pt idx="1">
                  <c:v>футбол</c:v>
                </c:pt>
                <c:pt idx="2">
                  <c:v>хоккей</c:v>
                </c:pt>
                <c:pt idx="3">
                  <c:v>карты</c:v>
                </c:pt>
                <c:pt idx="4">
                  <c:v>волейбол</c:v>
                </c:pt>
                <c:pt idx="5">
                  <c:v>прятки</c:v>
                </c:pt>
                <c:pt idx="6">
                  <c:v>шашки</c:v>
                </c:pt>
                <c:pt idx="7">
                  <c:v>настольный теннис</c:v>
                </c:pt>
                <c:pt idx="8">
                  <c:v>вышибалы</c:v>
                </c:pt>
              </c:strCache>
            </c:strRef>
          </c:cat>
          <c:val>
            <c:numRef>
              <c:f>Sheet1!$B$2:$J$2</c:f>
              <c:numCache>
                <c:formatCode>0%</c:formatCode>
                <c:ptCount val="9"/>
                <c:pt idx="0">
                  <c:v>0.30000000000000021</c:v>
                </c:pt>
                <c:pt idx="1">
                  <c:v>0.15000000000000011</c:v>
                </c:pt>
                <c:pt idx="2">
                  <c:v>0.15000000000000011</c:v>
                </c:pt>
                <c:pt idx="3">
                  <c:v>0.1</c:v>
                </c:pt>
                <c:pt idx="4">
                  <c:v>0.05</c:v>
                </c:pt>
                <c:pt idx="5">
                  <c:v>0.05</c:v>
                </c:pt>
                <c:pt idx="6">
                  <c:v>0.1</c:v>
                </c:pt>
                <c:pt idx="7">
                  <c:v>0.05</c:v>
                </c:pt>
                <c:pt idx="8">
                  <c:v>0.05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folHlink"/>
            </a:solidFill>
            <a:ln w="12424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4847">
                <a:noFill/>
              </a:ln>
            </c:spPr>
            <c:txPr>
              <a:bodyPr/>
              <a:lstStyle/>
              <a:p>
                <a:pPr>
                  <a:defRPr sz="185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"войнушка"</c:v>
                </c:pt>
                <c:pt idx="1">
                  <c:v>футбол</c:v>
                </c:pt>
                <c:pt idx="2">
                  <c:v>хоккей</c:v>
                </c:pt>
                <c:pt idx="3">
                  <c:v>карты</c:v>
                </c:pt>
                <c:pt idx="4">
                  <c:v>волейбол</c:v>
                </c:pt>
                <c:pt idx="5">
                  <c:v>прятки</c:v>
                </c:pt>
                <c:pt idx="6">
                  <c:v>шашки</c:v>
                </c:pt>
                <c:pt idx="7">
                  <c:v>настольный теннис</c:v>
                </c:pt>
                <c:pt idx="8">
                  <c:v>вышибалы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</c:numCache>
            </c:numRef>
          </c:val>
        </c:ser>
        <c:ser>
          <c:idx val="4"/>
          <c:order val="2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bg2"/>
            </a:solidFill>
            <a:ln w="12424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4847">
                <a:noFill/>
              </a:ln>
            </c:spPr>
            <c:txPr>
              <a:bodyPr/>
              <a:lstStyle/>
              <a:p>
                <a:pPr>
                  <a:defRPr sz="185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"войнушка"</c:v>
                </c:pt>
                <c:pt idx="1">
                  <c:v>футбол</c:v>
                </c:pt>
                <c:pt idx="2">
                  <c:v>хоккей</c:v>
                </c:pt>
                <c:pt idx="3">
                  <c:v>карты</c:v>
                </c:pt>
                <c:pt idx="4">
                  <c:v>волейбол</c:v>
                </c:pt>
                <c:pt idx="5">
                  <c:v>прятки</c:v>
                </c:pt>
                <c:pt idx="6">
                  <c:v>шашки</c:v>
                </c:pt>
                <c:pt idx="7">
                  <c:v>настольный теннис</c:v>
                </c:pt>
                <c:pt idx="8">
                  <c:v>вышибалы</c:v>
                </c:pt>
              </c:strCache>
            </c:strRef>
          </c:cat>
          <c:val>
            <c:numRef>
              <c:f>Sheet1!$B$6:$J$6</c:f>
              <c:numCache>
                <c:formatCode>General</c:formatCode>
                <c:ptCount val="9"/>
              </c:numCache>
            </c:numRef>
          </c:val>
        </c:ser>
        <c:ser>
          <c:idx val="5"/>
          <c:order val="3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tx2"/>
            </a:solidFill>
            <a:ln w="12424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424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4847">
                <a:noFill/>
              </a:ln>
            </c:spPr>
            <c:txPr>
              <a:bodyPr/>
              <a:lstStyle/>
              <a:p>
                <a:pPr>
                  <a:defRPr sz="185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"войнушка"</c:v>
                </c:pt>
                <c:pt idx="1">
                  <c:v>футбол</c:v>
                </c:pt>
                <c:pt idx="2">
                  <c:v>хоккей</c:v>
                </c:pt>
                <c:pt idx="3">
                  <c:v>карты</c:v>
                </c:pt>
                <c:pt idx="4">
                  <c:v>волейбол</c:v>
                </c:pt>
                <c:pt idx="5">
                  <c:v>прятки</c:v>
                </c:pt>
                <c:pt idx="6">
                  <c:v>шашки</c:v>
                </c:pt>
                <c:pt idx="7">
                  <c:v>настольный теннис</c:v>
                </c:pt>
                <c:pt idx="8">
                  <c:v>вышибалы</c:v>
                </c:pt>
              </c:strCache>
            </c:strRef>
          </c:cat>
          <c:val>
            <c:numRef>
              <c:f>Sheet1!$B$7:$J$7</c:f>
              <c:numCache>
                <c:formatCode>General</c:formatCode>
                <c:ptCount val="9"/>
              </c:numCache>
            </c:numRef>
          </c:val>
        </c:ser>
        <c:dLbls>
          <c:showLegendKey val="1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4847">
          <a:noFill/>
        </a:ln>
      </c:spPr>
    </c:plotArea>
    <c:legend>
      <c:legendPos val="b"/>
      <c:layout>
        <c:manualLayout>
          <c:xMode val="edge"/>
          <c:yMode val="edge"/>
          <c:x val="0.12330827067669178"/>
          <c:y val="0.62372188139059415"/>
          <c:w val="0.70977443609022606"/>
          <c:h val="0.30879345603271979"/>
        </c:manualLayout>
      </c:layout>
      <c:overlay val="0"/>
      <c:spPr>
        <a:solidFill>
          <a:schemeClr val="bg1"/>
        </a:solidFill>
        <a:ln w="24847">
          <a:noFill/>
        </a:ln>
      </c:spPr>
      <c:txPr>
        <a:bodyPr/>
        <a:lstStyle/>
        <a:p>
          <a:pPr>
            <a:defRPr sz="20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424">
      <a:solidFill>
        <a:srgbClr val="FFFFFF"/>
      </a:solidFill>
      <a:prstDash val="solid"/>
    </a:ln>
  </c:spPr>
  <c:txPr>
    <a:bodyPr/>
    <a:lstStyle/>
    <a:p>
      <a:pPr>
        <a:defRPr sz="185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sz="2400" dirty="0" smtClean="0"/>
              <a:t>Вот</a:t>
            </a:r>
            <a:r>
              <a:rPr lang="ru-RU" sz="2400" baseline="0" dirty="0" smtClean="0"/>
              <a:t> так</a:t>
            </a:r>
            <a:r>
              <a:rPr lang="ru-RU" sz="2400" dirty="0" smtClean="0"/>
              <a:t> проводят свободное</a:t>
            </a:r>
            <a:r>
              <a:rPr lang="ru-RU" sz="2400" baseline="0" dirty="0" smtClean="0"/>
              <a:t> </a:t>
            </a:r>
            <a:r>
              <a:rPr lang="ru-RU" sz="2400" dirty="0" smtClean="0"/>
              <a:t>время </a:t>
            </a:r>
          </a:p>
          <a:p>
            <a:pPr>
              <a:defRPr sz="2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ru-RU" sz="2400" dirty="0" smtClean="0"/>
              <a:t>дети сегодня?</a:t>
            </a:r>
            <a:endParaRPr lang="ru-RU" sz="2400" dirty="0"/>
          </a:p>
        </c:rich>
      </c:tx>
      <c:layout>
        <c:manualLayout>
          <c:xMode val="edge"/>
          <c:yMode val="edge"/>
          <c:x val="0.117024058903711"/>
          <c:y val="5.2532211329633906E-2"/>
        </c:manualLayout>
      </c:layout>
      <c:overlay val="0"/>
      <c:spPr>
        <a:noFill/>
        <a:ln w="23799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19658119658107E-2"/>
          <c:y val="0.38010204081632654"/>
          <c:w val="0.55726495726495728"/>
          <c:h val="0.3290816326530615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20,4</c:v>
                </c:pt>
              </c:strCache>
            </c:strRef>
          </c:tx>
          <c:spPr>
            <a:ln w="11899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FF0000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7030A0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8.8607744987499626E-2"/>
                  <c:y val="-7.258045063376811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7381977995569233E-2"/>
                  <c:y val="3.7110077647134518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529586866452945E-4"/>
                  <c:y val="-0.19119388844392415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564769782383964E-2"/>
                  <c:y val="-7.0749751958086346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7.5213675213675224E-2"/>
                  <c:y val="0.19132653061224489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799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5"/>
                <c:pt idx="0">
                  <c:v>гуляю</c:v>
                </c:pt>
                <c:pt idx="1">
                  <c:v>компьютер</c:v>
                </c:pt>
                <c:pt idx="2">
                  <c:v>хобби</c:v>
                </c:pt>
                <c:pt idx="3">
                  <c:v>смотрю ТВ</c:v>
                </c:pt>
                <c:pt idx="4">
                  <c:v> секции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5"/>
                <c:pt idx="0">
                  <c:v>0.28999999999999998</c:v>
                </c:pt>
                <c:pt idx="1">
                  <c:v>0.31</c:v>
                </c:pt>
                <c:pt idx="2">
                  <c:v>0.08</c:v>
                </c:pt>
                <c:pt idx="3">
                  <c:v>0.14000000000000001</c:v>
                </c:pt>
                <c:pt idx="4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1899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3799">
                <a:noFill/>
              </a:ln>
            </c:spPr>
            <c:txPr>
              <a:bodyPr/>
              <a:lstStyle/>
              <a:p>
                <a:pPr>
                  <a:defRPr sz="156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5"/>
                <c:pt idx="0">
                  <c:v>гуляю</c:v>
                </c:pt>
                <c:pt idx="1">
                  <c:v>компьютер</c:v>
                </c:pt>
                <c:pt idx="2">
                  <c:v>хобби</c:v>
                </c:pt>
                <c:pt idx="3">
                  <c:v>смотрю ТВ</c:v>
                </c:pt>
                <c:pt idx="4">
                  <c:v> секции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\</c:v>
                </c:pt>
              </c:strCache>
            </c:strRef>
          </c:tx>
          <c:spPr>
            <a:solidFill>
              <a:schemeClr val="hlink"/>
            </a:solidFill>
            <a:ln w="11899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3799">
                <a:noFill/>
              </a:ln>
            </c:spPr>
            <c:txPr>
              <a:bodyPr/>
              <a:lstStyle/>
              <a:p>
                <a:pPr>
                  <a:defRPr sz="156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5"/>
                <c:pt idx="0">
                  <c:v>гуляю</c:v>
                </c:pt>
                <c:pt idx="1">
                  <c:v>компьютер</c:v>
                </c:pt>
                <c:pt idx="2">
                  <c:v>хобби</c:v>
                </c:pt>
                <c:pt idx="3">
                  <c:v>смотрю ТВ</c:v>
                </c:pt>
                <c:pt idx="4">
                  <c:v> секции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5"/>
                <c:pt idx="0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folHlink"/>
            </a:solidFill>
            <a:ln w="11899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3799">
                <a:noFill/>
              </a:ln>
            </c:spPr>
            <c:txPr>
              <a:bodyPr/>
              <a:lstStyle/>
              <a:p>
                <a:pPr>
                  <a:defRPr sz="156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5"/>
                <c:pt idx="0">
                  <c:v>гуляю</c:v>
                </c:pt>
                <c:pt idx="1">
                  <c:v>компьютер</c:v>
                </c:pt>
                <c:pt idx="2">
                  <c:v>хобби</c:v>
                </c:pt>
                <c:pt idx="3">
                  <c:v>смотрю ТВ</c:v>
                </c:pt>
                <c:pt idx="4">
                  <c:v> секции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bg2"/>
            </a:solidFill>
            <a:ln w="11899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3799">
                <a:noFill/>
              </a:ln>
            </c:spPr>
            <c:txPr>
              <a:bodyPr/>
              <a:lstStyle/>
              <a:p>
                <a:pPr>
                  <a:defRPr sz="156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5"/>
                <c:pt idx="0">
                  <c:v>гуляю</c:v>
                </c:pt>
                <c:pt idx="1">
                  <c:v>компьютер</c:v>
                </c:pt>
                <c:pt idx="2">
                  <c:v>хобби</c:v>
                </c:pt>
                <c:pt idx="3">
                  <c:v>смотрю ТВ</c:v>
                </c:pt>
                <c:pt idx="4">
                  <c:v> секции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tx2"/>
            </a:solidFill>
            <a:ln w="11899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3799">
                <a:noFill/>
              </a:ln>
            </c:spPr>
            <c:txPr>
              <a:bodyPr/>
              <a:lstStyle/>
              <a:p>
                <a:pPr>
                  <a:defRPr sz="156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5"/>
                <c:pt idx="0">
                  <c:v>гуляю</c:v>
                </c:pt>
                <c:pt idx="1">
                  <c:v>компьютер</c:v>
                </c:pt>
                <c:pt idx="2">
                  <c:v>хобби</c:v>
                </c:pt>
                <c:pt idx="3">
                  <c:v>смотрю ТВ</c:v>
                </c:pt>
                <c:pt idx="4">
                  <c:v> секции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rgbClr val="0066CC"/>
            </a:solidFill>
            <a:ln w="11899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1899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3799">
                <a:noFill/>
              </a:ln>
            </c:spPr>
            <c:txPr>
              <a:bodyPr/>
              <a:lstStyle/>
              <a:p>
                <a:pPr>
                  <a:defRPr sz="156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5"/>
                <c:pt idx="0">
                  <c:v>гуляю</c:v>
                </c:pt>
                <c:pt idx="1">
                  <c:v>компьютер</c:v>
                </c:pt>
                <c:pt idx="2">
                  <c:v>хобби</c:v>
                </c:pt>
                <c:pt idx="3">
                  <c:v>смотрю ТВ</c:v>
                </c:pt>
                <c:pt idx="4">
                  <c:v> секции</c:v>
                </c:pt>
              </c:strCache>
            </c:strRef>
          </c:cat>
          <c:val>
            <c:numRef>
              <c:f>Sheet1!$B$8:$G$8</c:f>
              <c:numCache>
                <c:formatCode>General</c:formatCode>
                <c:ptCount val="5"/>
              </c:numCache>
            </c:numRef>
          </c:val>
        </c:ser>
        <c:dLbls>
          <c:showLegendKey val="1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379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58974358974363"/>
          <c:y val="0.23724489795918371"/>
          <c:w val="0.36239316239316238"/>
          <c:h val="0.68622448979591788"/>
        </c:manualLayout>
      </c:layout>
      <c:overlay val="0"/>
      <c:spPr>
        <a:solidFill>
          <a:schemeClr val="bg1"/>
        </a:solidFill>
        <a:ln w="23799">
          <a:noFill/>
        </a:ln>
      </c:spPr>
      <c:txPr>
        <a:bodyPr/>
        <a:lstStyle/>
        <a:p>
          <a:pPr>
            <a:defRPr sz="1377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1899">
      <a:solidFill>
        <a:srgbClr val="FFFFFF"/>
      </a:solidFill>
      <a:prstDash val="solid"/>
    </a:ln>
  </c:spPr>
  <c:txPr>
    <a:bodyPr/>
    <a:lstStyle/>
    <a:p>
      <a:pPr>
        <a:defRPr sz="156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oleObject" Target="../embeddings/oleObject1.bin"/><Relationship Id="rId7" Type="http://schemas.openxmlformats.org/officeDocument/2006/relationships/hyperlink" Target="http://savepic.net/825914.jp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hyperlink" Target="http://22-91.ru/upload/images/photo/0e/50/f3e8e88e6b84858a8677bc6e4e5b1331731391.jp" TargetMode="Externa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6082" y="476672"/>
            <a:ext cx="7344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общеобразовательное  учреждение 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8 «Колосок»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Дворовые игры – прошлое и настоящее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2608" y="5473134"/>
            <a:ext cx="3818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Камиловская</a:t>
            </a:r>
            <a:r>
              <a:rPr lang="ru-RU" sz="1600" b="1" dirty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Татьяна </a:t>
            </a:r>
            <a:r>
              <a:rPr lang="ru-RU" sz="1600" b="1" dirty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Алексеевна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МДОУ №8 «Колосок»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инструктор по физической культуре-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первой квалификационной </a:t>
            </a:r>
            <a:r>
              <a:rPr lang="ru-RU" sz="1600" dirty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10518"/>
            <a:ext cx="4141327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USER\Desktop\игры родителей\422505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2548684"/>
            <a:ext cx="4176464" cy="2890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620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016610"/>
              </p:ext>
            </p:extLst>
          </p:nvPr>
        </p:nvGraphicFramePr>
        <p:xfrm>
          <a:off x="107504" y="548680"/>
          <a:ext cx="6175169" cy="613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4" descr="http://club.foto.ru/gallery/images/photo/2004/05/26/211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16831"/>
            <a:ext cx="3301323" cy="4535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695494"/>
              </p:ext>
            </p:extLst>
          </p:nvPr>
        </p:nvGraphicFramePr>
        <p:xfrm>
          <a:off x="611560" y="1178399"/>
          <a:ext cx="8014164" cy="567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Каталог «Игры нашего двора»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9998" y="1654175"/>
            <a:ext cx="5122862" cy="45259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 2" charset="2"/>
              <a:buChar char="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желтом цвете –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считалки для игр;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 2" charset="2"/>
              <a:buChar char="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синем цвете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активные игры;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 2" charset="2"/>
              <a:buChar char="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зеленом цвете 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посиделочные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игры;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 2" charset="2"/>
              <a:buChar char="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красном цвете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игры для ума.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Wingdings 2" charset="2"/>
              <a:buChar char=""/>
              <a:tabLst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 descr="C:\Users\Светлана\Desktop\114NIKON\SAM_0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1" y="1654175"/>
            <a:ext cx="3901186" cy="5034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949" y="857902"/>
            <a:ext cx="813690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Предложение: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Изучить литературу,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подробно описаны правила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дворовых игр;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Провести анкетирование родителей с целью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выявления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наиболее популярных игр их детства;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Дать этим играм вторую жизнь, заинтересовать ими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своих друзей;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Придумать свои игры и разучить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их с родными и близкими;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Создать каталог дворовых игр.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Светлана\Desktop\проекты\проект дворовая игра\SAM_0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185072"/>
            <a:ext cx="3212897" cy="2517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91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077416"/>
            <a:ext cx="3409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04864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Дворовые игры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это народные игры, которые     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передаются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  поколения в поколения. Они очень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разнообразны, требуют много движения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находчивости, смекалки, дают массу физических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навыков и умений, благотворно влияют на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вестибулярный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аппарат, стимулируют кровообращение, укрепляя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сердечно-сосудистую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систему, способствуют формированию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правильной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осанки и повышению иммунитета к заболеваниям.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77281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Собирайся народ, кто играть идёт? 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205" y="2798932"/>
            <a:ext cx="3576200" cy="2682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10" descr="7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004" y="3645024"/>
            <a:ext cx="3924436" cy="2616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447" y="908720"/>
            <a:ext cx="79879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XXI веке дети незаметно исчезли из дворов больших городов. Вместе с детьми исчезла культура дворовых игр и дворовая социализация. Оглядываем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опустевшие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дворы и вспоминаем исчезнувшие игры, которые во многом сделали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такими, какими мы стали сейчас.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42" y="3847661"/>
            <a:ext cx="4177677" cy="2821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C:\Users\TatianaLoginova\Desktop\10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06931"/>
            <a:ext cx="4462313" cy="2862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0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016625"/>
            <a:ext cx="592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Происхождение игры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2627499"/>
            <a:ext cx="3240360" cy="11521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Напоминали ловлю животных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6056" y="4398735"/>
            <a:ext cx="3672408" cy="20882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Показывали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семейно – бытовые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социальные отношения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4365104"/>
            <a:ext cx="3888432" cy="20882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Имитировали прыгание и лазание по деревьям…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78083" y="2436587"/>
            <a:ext cx="2880320" cy="12241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Воспроизводили трудовые процессы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085995" y="1763403"/>
            <a:ext cx="792088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766200" y="1772816"/>
            <a:ext cx="1008112" cy="1008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031797" y="2096852"/>
            <a:ext cx="936104" cy="20162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969486" y="2096852"/>
            <a:ext cx="792088" cy="20162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4868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игра?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935" y="1258878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dirty="0"/>
              <a:t> —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вид деятельности, заключающийся в психологической вовлеченности 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процесс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97" y="3284984"/>
            <a:ext cx="4494311" cy="3288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 descr="C:\Users\TatianaLoginova\Desktop\10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284984"/>
            <a:ext cx="4200955" cy="3288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980728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Дворовые игры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2430398"/>
            <a:ext cx="2808312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активные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2564904"/>
            <a:ext cx="3600400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256490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посиделочные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712" y="4797152"/>
            <a:ext cx="5040560" cy="122413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нтеллектуальные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(игры для ума)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987824" y="2027749"/>
            <a:ext cx="288032" cy="4026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80112" y="2027749"/>
            <a:ext cx="504056" cy="5371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283968" y="2027749"/>
            <a:ext cx="72008" cy="27694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7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548681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Дворовые игры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7" y="2027750"/>
            <a:ext cx="3240361" cy="8251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развлечение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2027750"/>
            <a:ext cx="3672408" cy="8251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202775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обучение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348577" y="1447442"/>
            <a:ext cx="288032" cy="4026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139413" y="1447442"/>
            <a:ext cx="504056" cy="5371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429000"/>
            <a:ext cx="4196545" cy="2955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 descr="C:\Users\TatianaLoginova\Desktop\10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203817" cy="2955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0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54" y="620687"/>
            <a:ext cx="80028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Анкетирование  </a:t>
            </a:r>
          </a:p>
          <a:p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586408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Любили ли вы в детстве играть в подвижные дворовые игры?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Да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В какие игры Вы играли?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Прятки, Вышибалы, Казаки-Разбойники, Колечко - скок, 12 палочек, Чиж,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Резиночка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Классики, Ляпы, Цепи кованные, Царь горы, Футбол, Городки, Лапта, Жмурки,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Секретики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т.д.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Назовите три самые популярные дворовые игры: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Прятки – 1 место, Вышибалы и Классики -2 место, Казаки –Разбойники и 12 палочек – 3 место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Правила какой игры Вы помните и можете поделиться?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Любой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Считаете ли Вы необходимым играть в дворовые игры с вашими детьми?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Да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749790"/>
              </p:ext>
            </p:extLst>
          </p:nvPr>
        </p:nvGraphicFramePr>
        <p:xfrm>
          <a:off x="539552" y="313952"/>
          <a:ext cx="3600400" cy="633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Диаграмма" r:id="rId3" imgW="3057441" imgH="4791152" progId="MSGraph.Chart.8">
                  <p:embed followColorScheme="full"/>
                </p:oleObj>
              </mc:Choice>
              <mc:Fallback>
                <p:oleObj name="Диаграмма" r:id="rId3" imgW="3057441" imgH="4791152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6889" r="17294" b="3458"/>
                      <a:stretch>
                        <a:fillRect/>
                      </a:stretch>
                    </p:blipFill>
                    <p:spPr bwMode="auto">
                      <a:xfrm>
                        <a:off x="539552" y="313952"/>
                        <a:ext cx="3600400" cy="6335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1" descr="http://22-91.ru/upload/images/photo/0e/50/f3e8e88e6b84858a8677bc6e4e5b133173139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3744" y="1079140"/>
            <a:ext cx="4149447" cy="2645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25" descr="http://savepic.net/825914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33746" y="3861048"/>
            <a:ext cx="4149446" cy="2856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721218"/>
              </p:ext>
            </p:extLst>
          </p:nvPr>
        </p:nvGraphicFramePr>
        <p:xfrm>
          <a:off x="4283894" y="0"/>
          <a:ext cx="5658194" cy="6516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31" descr="http://www.proza.ru/pics/2011/11/24/148.jpg"/>
          <p:cNvPicPr>
            <a:picLocks noChangeAspect="1" noChangeArrowheads="1"/>
          </p:cNvPicPr>
          <p:nvPr/>
        </p:nvPicPr>
        <p:blipFill>
          <a:blip r:embed="rId3" cstate="print"/>
          <a:srcRect l="10876" r="12221"/>
          <a:stretch>
            <a:fillRect/>
          </a:stretch>
        </p:blipFill>
        <p:spPr bwMode="auto">
          <a:xfrm>
            <a:off x="467544" y="1988840"/>
            <a:ext cx="3816350" cy="3800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1247</TotalTime>
  <Words>435</Words>
  <Application>Microsoft Office PowerPoint</Application>
  <PresentationFormat>Экран (4:3)</PresentationFormat>
  <Paragraphs>91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Волна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HP1</dc:creator>
  <cp:lastModifiedBy>Дима</cp:lastModifiedBy>
  <cp:revision>80</cp:revision>
  <dcterms:created xsi:type="dcterms:W3CDTF">2015-12-30T05:24:30Z</dcterms:created>
  <dcterms:modified xsi:type="dcterms:W3CDTF">2020-04-17T15:46:19Z</dcterms:modified>
</cp:coreProperties>
</file>