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3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70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7C44E-1727-4754-AADD-F704BD9C8141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9B0BE-CF63-4968-8DBD-A7BCC49374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5985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7C44E-1727-4754-AADD-F704BD9C8141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9B0BE-CF63-4968-8DBD-A7BCC49374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274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7C44E-1727-4754-AADD-F704BD9C8141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9B0BE-CF63-4968-8DBD-A7BCC49374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368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7C44E-1727-4754-AADD-F704BD9C8141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9B0BE-CF63-4968-8DBD-A7BCC49374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292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7C44E-1727-4754-AADD-F704BD9C8141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9B0BE-CF63-4968-8DBD-A7BCC49374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2935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7C44E-1727-4754-AADD-F704BD9C8141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9B0BE-CF63-4968-8DBD-A7BCC49374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724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7C44E-1727-4754-AADD-F704BD9C8141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9B0BE-CF63-4968-8DBD-A7BCC49374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612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7C44E-1727-4754-AADD-F704BD9C8141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9B0BE-CF63-4968-8DBD-A7BCC49374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7152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7C44E-1727-4754-AADD-F704BD9C8141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9B0BE-CF63-4968-8DBD-A7BCC49374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9732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7C44E-1727-4754-AADD-F704BD9C8141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9B0BE-CF63-4968-8DBD-A7BCC49374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8017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7C44E-1727-4754-AADD-F704BD9C8141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9B0BE-CF63-4968-8DBD-A7BCC49374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9009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7C44E-1727-4754-AADD-F704BD9C8141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9B0BE-CF63-4968-8DBD-A7BCC49374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8765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3"/>
          <a:stretch/>
        </p:blipFill>
        <p:spPr>
          <a:xfrm>
            <a:off x="0" y="0"/>
            <a:ext cx="9144000" cy="690517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846640" cy="792087"/>
          </a:xfrm>
        </p:spPr>
        <p:txBody>
          <a:bodyPr>
            <a:normAutofit/>
          </a:bodyPr>
          <a:lstStyle/>
          <a:p>
            <a:r>
              <a:rPr lang="ru-RU" sz="1600" b="1" i="1" dirty="0" smtClean="0">
                <a:solidFill>
                  <a:srgbClr val="002060"/>
                </a:solidFill>
                <a:latin typeface="Georgia" pitchFamily="18" charset="0"/>
              </a:rPr>
              <a:t>Муниципальное дошкольное образовательное учреждение «Детский сад №8 «Колосок» ТМР</a:t>
            </a:r>
            <a:endParaRPr lang="ru-RU" sz="1600" b="1" i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971600" y="1844824"/>
            <a:ext cx="7128792" cy="3240360"/>
          </a:xfrm>
        </p:spPr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  <a:latin typeface="Georgia" pitchFamily="18" charset="0"/>
              </a:rPr>
              <a:t>Консультация по теме: «Использование образовательной технологии «Модель   3-х вопросов» с детьми дошкольного возраста»</a:t>
            </a:r>
            <a:endParaRPr lang="ru-RU" b="1" i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59632" y="5805264"/>
            <a:ext cx="72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  <a:latin typeface="Georgia" pitchFamily="18" charset="0"/>
              </a:rPr>
              <a:t>Подготовили и провели: воспитатель Н.А</a:t>
            </a:r>
            <a:r>
              <a:rPr lang="ru-RU" b="1" i="1" dirty="0">
                <a:solidFill>
                  <a:srgbClr val="002060"/>
                </a:solidFill>
                <a:latin typeface="Georgia" pitchFamily="18" charset="0"/>
              </a:rPr>
              <a:t>. </a:t>
            </a:r>
            <a:r>
              <a:rPr lang="ru-RU" b="1" i="1" dirty="0" smtClean="0">
                <a:solidFill>
                  <a:srgbClr val="002060"/>
                </a:solidFill>
                <a:latin typeface="Georgia" pitchFamily="18" charset="0"/>
              </a:rPr>
              <a:t>Бабанова, воспитатель С.М. Ободова</a:t>
            </a:r>
          </a:p>
          <a:p>
            <a:pPr algn="ctr"/>
            <a:r>
              <a:rPr lang="ru-RU" b="1" i="1" dirty="0" smtClean="0">
                <a:solidFill>
                  <a:srgbClr val="002060"/>
                </a:solidFill>
                <a:latin typeface="Georgia" pitchFamily="18" charset="0"/>
              </a:rPr>
              <a:t>2022г</a:t>
            </a:r>
            <a:endParaRPr lang="ru-RU" b="1" i="1" dirty="0">
              <a:solidFill>
                <a:srgbClr val="00206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785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3"/>
          <a:stretch/>
        </p:blipFill>
        <p:spPr>
          <a:xfrm>
            <a:off x="0" y="0"/>
            <a:ext cx="9144000" cy="690517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11560" y="260648"/>
            <a:ext cx="81369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Georgia" pitchFamily="18" charset="0"/>
              </a:rPr>
              <a:t>Разбор трех вопросов по теме «Транспорт»</a:t>
            </a:r>
          </a:p>
          <a:p>
            <a:pPr algn="ctr"/>
            <a:endParaRPr lang="ru-RU" sz="2800" b="1" i="1" dirty="0" smtClean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92" y="1400707"/>
            <a:ext cx="6949809" cy="5212357"/>
          </a:xfrm>
          <a:prstGeom prst="rect">
            <a:avLst/>
          </a:prstGeom>
          <a:ln w="5715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28954746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3"/>
          <a:stretch/>
        </p:blipFill>
        <p:spPr>
          <a:xfrm>
            <a:off x="0" y="0"/>
            <a:ext cx="9144000" cy="690517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1520" y="260649"/>
            <a:ext cx="86409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Georgia" pitchFamily="18" charset="0"/>
              </a:rPr>
              <a:t>Планирование содержания и форм работы</a:t>
            </a:r>
          </a:p>
          <a:p>
            <a:pPr algn="ctr"/>
            <a:endParaRPr lang="ru-RU" sz="2800" b="1" i="1" dirty="0" smtClean="0">
              <a:solidFill>
                <a:srgbClr val="002060"/>
              </a:solidFill>
              <a:latin typeface="Georgia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0806103"/>
              </p:ext>
            </p:extLst>
          </p:nvPr>
        </p:nvGraphicFramePr>
        <p:xfrm>
          <a:off x="395535" y="1397000"/>
          <a:ext cx="8496945" cy="52407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32315"/>
                <a:gridCol w="2832315"/>
                <a:gridCol w="2832315"/>
              </a:tblGrid>
              <a:tr h="1887984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Центр математики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ru-RU" sz="1400" b="1" dirty="0" smtClean="0"/>
                        <a:t>Посчитать каких</a:t>
                      </a:r>
                      <a:r>
                        <a:rPr lang="ru-RU" sz="1400" b="1" baseline="0" dirty="0" smtClean="0"/>
                        <a:t> машин больше, меньше.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ru-RU" sz="1400" b="1" baseline="0" dirty="0" smtClean="0"/>
                        <a:t>Измерить размер колес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ru-RU" sz="1400" b="1" baseline="0" dirty="0" smtClean="0"/>
                        <a:t>Измерить размер машин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Центр конструирования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ru-RU" sz="1400" b="1" dirty="0" smtClean="0"/>
                        <a:t>Построить машину из крупного</a:t>
                      </a:r>
                      <a:r>
                        <a:rPr lang="ru-RU" sz="1400" b="1" baseline="0" dirty="0" smtClean="0"/>
                        <a:t> строителя;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ru-RU" sz="1400" b="1" baseline="0" dirty="0" smtClean="0"/>
                        <a:t>Построить машину, используя ткани, мебель и т.д.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ru-RU" sz="1400" b="1" baseline="0" dirty="0" smtClean="0"/>
                        <a:t>Сделать машинки из бросового материала (втулки)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Центр науки</a:t>
                      </a:r>
                    </a:p>
                    <a:p>
                      <a:pPr marL="285750" indent="-285750" algn="ctr">
                        <a:buFontTx/>
                        <a:buChar char="-"/>
                      </a:pPr>
                      <a:r>
                        <a:rPr lang="ru-RU" sz="1400" b="1" dirty="0" smtClean="0"/>
                        <a:t>Посмотреть презентацию о видах транспорта;</a:t>
                      </a:r>
                    </a:p>
                    <a:p>
                      <a:pPr marL="285750" indent="-285750" algn="ctr">
                        <a:buFontTx/>
                        <a:buChar char="-"/>
                      </a:pPr>
                      <a:r>
                        <a:rPr lang="ru-RU" sz="1400" b="1" dirty="0" smtClean="0"/>
                        <a:t>Посмотреть мультфильм «Городской транспорт»;</a:t>
                      </a:r>
                    </a:p>
                    <a:p>
                      <a:pPr marL="285750" indent="-285750" algn="ctr">
                        <a:buFontTx/>
                        <a:buChar char="-"/>
                      </a:pPr>
                      <a:r>
                        <a:rPr lang="ru-RU" sz="1400" b="1" dirty="0" smtClean="0"/>
                        <a:t>Побеседовать</a:t>
                      </a:r>
                      <a:r>
                        <a:rPr lang="ru-RU" sz="1400" b="1" baseline="0" dirty="0" smtClean="0"/>
                        <a:t> о том, кто работает на транспорте.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349673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Центр</a:t>
                      </a:r>
                      <a:r>
                        <a:rPr lang="ru-RU" b="1" baseline="0" dirty="0" smtClean="0"/>
                        <a:t> театрализации</a:t>
                      </a:r>
                    </a:p>
                    <a:p>
                      <a:pPr algn="l"/>
                      <a:r>
                        <a:rPr lang="ru-RU" sz="1400" b="1" baseline="0" dirty="0" smtClean="0"/>
                        <a:t>- Проиграть (инсценировать) стихотворения А. </a:t>
                      </a:r>
                      <a:r>
                        <a:rPr lang="ru-RU" sz="1400" b="1" baseline="0" dirty="0" err="1" smtClean="0"/>
                        <a:t>Барто</a:t>
                      </a:r>
                      <a:r>
                        <a:rPr lang="ru-RU" sz="1400" b="1" baseline="0" dirty="0" smtClean="0"/>
                        <a:t> «Грузовик», «Кораблик»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Тема «Транспорт»</a:t>
                      </a:r>
                    </a:p>
                    <a:p>
                      <a:pPr algn="ctr"/>
                      <a:r>
                        <a:rPr lang="ru-RU" b="1" dirty="0" smtClean="0"/>
                        <a:t>Начало: 12.09.22г.</a:t>
                      </a:r>
                    </a:p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Центр книги (развитие речи)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ru-RU" sz="1400" b="1" dirty="0" smtClean="0"/>
                        <a:t>Отгадать загадки;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ru-RU" sz="1400" b="1" dirty="0" smtClean="0"/>
                        <a:t>Заучить</a:t>
                      </a:r>
                      <a:r>
                        <a:rPr lang="ru-RU" sz="1400" b="1" baseline="0" dirty="0" smtClean="0"/>
                        <a:t> стихотворения о специальном транспорте;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ru-RU" sz="1400" b="1" baseline="0" dirty="0" smtClean="0"/>
                        <a:t>Чтение энциклопедий, художественной литературы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349673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На прогулке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Понаблюдать за транспортом;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Поиграть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</a:rPr>
                        <a:t> в подвижные игры «Воробушки и автомобили», «Поезд», «Такси»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Центр сюжетно-ролевых игр</a:t>
                      </a:r>
                    </a:p>
                    <a:p>
                      <a:pPr algn="l"/>
                      <a:r>
                        <a:rPr lang="ru-RU" sz="1400" b="1" dirty="0" smtClean="0"/>
                        <a:t>- Поиграть в с-р игру «Автобус», «Путешествие на поезде»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Центр ИЗО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ru-RU" sz="1400" b="1" dirty="0" smtClean="0"/>
                        <a:t>Раскрасить раскраски (разные виды транспорта);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ru-RU" sz="1400" b="1" baseline="0" dirty="0" smtClean="0"/>
                        <a:t>Сделать коллективную работу «По полям, по полям»;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ru-RU" sz="1400" b="1" baseline="0" dirty="0" smtClean="0"/>
                        <a:t>Сделать коллаж по теме «Виды транспорта»</a:t>
                      </a:r>
                      <a:endParaRPr lang="ru-RU" sz="14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37300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3"/>
          <a:stretch/>
        </p:blipFill>
        <p:spPr>
          <a:xfrm>
            <a:off x="0" y="0"/>
            <a:ext cx="9144000" cy="69051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3608" y="332656"/>
            <a:ext cx="72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002060"/>
                </a:solidFill>
                <a:latin typeface="Georgia" pitchFamily="18" charset="0"/>
              </a:rPr>
              <a:t>Работа в центрах</a:t>
            </a:r>
            <a:endParaRPr lang="ru-RU" sz="4000" b="1" i="1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00808"/>
            <a:ext cx="3600400" cy="2700300"/>
          </a:xfrm>
          <a:ln w="57150">
            <a:solidFill>
              <a:schemeClr val="tx2">
                <a:lumMod val="75000"/>
              </a:schemeClr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45809">
            <a:off x="5314242" y="1906857"/>
            <a:ext cx="3559935" cy="2669951"/>
          </a:xfrm>
          <a:prstGeom prst="rect">
            <a:avLst/>
          </a:prstGeom>
          <a:ln w="57150">
            <a:solidFill>
              <a:schemeClr val="tx2">
                <a:lumMod val="75000"/>
              </a:schemeClr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617" y="3984348"/>
            <a:ext cx="3580015" cy="2685011"/>
          </a:xfrm>
          <a:prstGeom prst="rect">
            <a:avLst/>
          </a:prstGeom>
          <a:ln w="57150">
            <a:solidFill>
              <a:schemeClr val="tx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8159870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3"/>
          <a:stretch/>
        </p:blipFill>
        <p:spPr>
          <a:xfrm>
            <a:off x="0" y="0"/>
            <a:ext cx="9144000" cy="69051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3608" y="332656"/>
            <a:ext cx="72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002060"/>
                </a:solidFill>
                <a:latin typeface="Georgia" pitchFamily="18" charset="0"/>
              </a:rPr>
              <a:t>Работа в центрах</a:t>
            </a:r>
            <a:endParaRPr lang="ru-RU" sz="4000" b="1" i="1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96752"/>
            <a:ext cx="4673493" cy="3505120"/>
          </a:xfrm>
          <a:ln w="57150">
            <a:solidFill>
              <a:schemeClr val="tx2">
                <a:lumMod val="75000"/>
              </a:schemeClr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153" y="3284984"/>
            <a:ext cx="4608512" cy="3456384"/>
          </a:xfrm>
          <a:prstGeom prst="rect">
            <a:avLst/>
          </a:prstGeom>
          <a:ln w="57150">
            <a:solidFill>
              <a:schemeClr val="tx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2780766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3"/>
          <a:stretch/>
        </p:blipFill>
        <p:spPr>
          <a:xfrm>
            <a:off x="0" y="0"/>
            <a:ext cx="9144000" cy="69051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3608" y="332656"/>
            <a:ext cx="72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002060"/>
                </a:solidFill>
                <a:latin typeface="Georgia" pitchFamily="18" charset="0"/>
              </a:rPr>
              <a:t>Работа в центрах</a:t>
            </a:r>
            <a:endParaRPr lang="ru-RU" sz="4000" b="1" i="1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25" y="1268760"/>
            <a:ext cx="4104456" cy="3427781"/>
          </a:xfrm>
          <a:ln w="57150">
            <a:solidFill>
              <a:schemeClr val="tx2">
                <a:lumMod val="75000"/>
              </a:schemeClr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392" y="3573016"/>
            <a:ext cx="4104456" cy="3078342"/>
          </a:xfrm>
          <a:prstGeom prst="rect">
            <a:avLst/>
          </a:prstGeom>
          <a:ln w="57150">
            <a:solidFill>
              <a:schemeClr val="tx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3293249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3"/>
          <a:stretch/>
        </p:blipFill>
        <p:spPr>
          <a:xfrm>
            <a:off x="0" y="0"/>
            <a:ext cx="9144000" cy="69051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3608" y="332656"/>
            <a:ext cx="72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002060"/>
                </a:solidFill>
                <a:latin typeface="Georgia" pitchFamily="18" charset="0"/>
              </a:rPr>
              <a:t>Работа в центрах</a:t>
            </a:r>
            <a:endParaRPr lang="ru-RU" sz="4000" b="1" i="1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58390"/>
            <a:ext cx="4644008" cy="3483006"/>
          </a:xfrm>
          <a:prstGeom prst="rect">
            <a:avLst/>
          </a:prstGeom>
          <a:ln w="57150">
            <a:solidFill>
              <a:schemeClr val="tx2">
                <a:lumMod val="75000"/>
              </a:schemeClr>
            </a:solidFill>
          </a:ln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924944"/>
            <a:ext cx="4817509" cy="3613132"/>
          </a:xfrm>
          <a:ln w="57150">
            <a:solidFill>
              <a:schemeClr val="tx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5599532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3"/>
          <a:stretch/>
        </p:blipFill>
        <p:spPr>
          <a:xfrm>
            <a:off x="0" y="0"/>
            <a:ext cx="9144000" cy="69051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3608" y="332656"/>
            <a:ext cx="72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002060"/>
                </a:solidFill>
                <a:latin typeface="Georgia" pitchFamily="18" charset="0"/>
              </a:rPr>
              <a:t>Работа в центрах</a:t>
            </a:r>
            <a:endParaRPr lang="ru-RU" sz="4000" b="1" i="1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14754"/>
            <a:ext cx="4176464" cy="3132348"/>
          </a:xfrm>
          <a:ln w="57150">
            <a:solidFill>
              <a:schemeClr val="tx2">
                <a:lumMod val="75000"/>
              </a:schemeClr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113584"/>
            <a:ext cx="4752528" cy="3564396"/>
          </a:xfrm>
          <a:prstGeom prst="rect">
            <a:avLst/>
          </a:prstGeom>
          <a:ln w="57150">
            <a:solidFill>
              <a:schemeClr val="tx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38336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3"/>
          <a:stretch/>
        </p:blipFill>
        <p:spPr>
          <a:xfrm>
            <a:off x="0" y="0"/>
            <a:ext cx="9144000" cy="69051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3608" y="332656"/>
            <a:ext cx="72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002060"/>
                </a:solidFill>
                <a:latin typeface="Georgia" pitchFamily="18" charset="0"/>
              </a:rPr>
              <a:t>Работа в центрах</a:t>
            </a:r>
            <a:endParaRPr lang="ru-RU" sz="4000" b="1" i="1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55546">
            <a:off x="5076057" y="1584422"/>
            <a:ext cx="3600400" cy="2700300"/>
          </a:xfrm>
          <a:prstGeom prst="rect">
            <a:avLst/>
          </a:prstGeom>
          <a:ln w="57150">
            <a:solidFill>
              <a:schemeClr val="tx2">
                <a:lumMod val="75000"/>
              </a:schemeClr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772" y="3957943"/>
            <a:ext cx="3708412" cy="2781309"/>
          </a:xfrm>
          <a:prstGeom prst="rect">
            <a:avLst/>
          </a:prstGeom>
          <a:ln w="57150">
            <a:solidFill>
              <a:schemeClr val="tx2">
                <a:lumMod val="75000"/>
              </a:schemeClr>
            </a:solidFill>
          </a:ln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81297">
            <a:off x="1167051" y="995251"/>
            <a:ext cx="3139117" cy="4185491"/>
          </a:xfrm>
          <a:ln w="57150">
            <a:solidFill>
              <a:schemeClr val="tx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2828086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3"/>
          <a:stretch/>
        </p:blipFill>
        <p:spPr>
          <a:xfrm>
            <a:off x="0" y="0"/>
            <a:ext cx="9144000" cy="69051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3608" y="332656"/>
            <a:ext cx="72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002060"/>
                </a:solidFill>
                <a:latin typeface="Georgia" pitchFamily="18" charset="0"/>
              </a:rPr>
              <a:t>Работа в центрах</a:t>
            </a:r>
            <a:endParaRPr lang="ru-RU" sz="4000" b="1" i="1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141" y="1196752"/>
            <a:ext cx="6689717" cy="5017288"/>
          </a:xfrm>
          <a:ln w="57150">
            <a:solidFill>
              <a:schemeClr val="tx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8131955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3"/>
          <a:stretch/>
        </p:blipFill>
        <p:spPr>
          <a:xfrm>
            <a:off x="0" y="0"/>
            <a:ext cx="9144000" cy="69051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3608" y="332656"/>
            <a:ext cx="72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002060"/>
                </a:solidFill>
                <a:latin typeface="Georgia" pitchFamily="18" charset="0"/>
              </a:rPr>
              <a:t>Работа в центрах</a:t>
            </a:r>
            <a:endParaRPr lang="ru-RU" sz="4000" b="1" i="1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600200"/>
            <a:ext cx="6840759" cy="4525963"/>
          </a:xfrm>
          <a:ln w="57150">
            <a:solidFill>
              <a:schemeClr val="tx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8751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3"/>
          <a:stretch/>
        </p:blipFill>
        <p:spPr>
          <a:xfrm>
            <a:off x="0" y="0"/>
            <a:ext cx="9144000" cy="690517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099" y="1285513"/>
            <a:ext cx="8593802" cy="4413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69558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3"/>
          <a:stretch/>
        </p:blipFill>
        <p:spPr>
          <a:xfrm>
            <a:off x="0" y="0"/>
            <a:ext cx="9144000" cy="690517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065830"/>
            <a:ext cx="7317686" cy="5488265"/>
          </a:xfrm>
          <a:prstGeom prst="rect">
            <a:avLst/>
          </a:prstGeom>
          <a:solidFill>
            <a:srgbClr val="FFC000"/>
          </a:solidFill>
          <a:ln w="57150">
            <a:solidFill>
              <a:srgbClr val="FFC000"/>
            </a:solidFill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043608" y="332656"/>
            <a:ext cx="72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002060"/>
                </a:solidFill>
                <a:latin typeface="Georgia" pitchFamily="18" charset="0"/>
              </a:rPr>
              <a:t>Всё в твоих руках</a:t>
            </a:r>
            <a:endParaRPr lang="ru-RU" sz="4000" b="1" i="1" dirty="0">
              <a:solidFill>
                <a:srgbClr val="00206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603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3"/>
          <a:stretch/>
        </p:blipFill>
        <p:spPr>
          <a:xfrm>
            <a:off x="0" y="0"/>
            <a:ext cx="9144000" cy="6905170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121134" y="-400104"/>
            <a:ext cx="2016760" cy="2497304"/>
            <a:chOff x="516406" y="-90951"/>
            <a:chExt cx="2016760" cy="2497304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6851" b="99586" l="0" r="41702">
                          <a14:backgroundMark x1="37163" y1="19613" x2="37163" y2="19613"/>
                          <a14:backgroundMark x1="35816" y1="28591" x2="35816" y2="28591"/>
                          <a14:backgroundMark x1="35603" y1="35912" x2="35603" y2="35912"/>
                          <a14:backgroundMark x1="37234" y1="42127" x2="37234" y2="42127"/>
                          <a14:backgroundMark x1="39858" y1="39917" x2="39858" y2="39917"/>
                          <a14:backgroundMark x1="42057" y1="40884" x2="42057" y2="40884"/>
                          <a14:backgroundMark x1="39149" y1="13260" x2="39149" y2="13260"/>
                          <a14:backgroundMark x1="42057" y1="10635" x2="42057" y2="1063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6449"/>
            <a:stretch/>
          </p:blipFill>
          <p:spPr bwMode="auto">
            <a:xfrm rot="2262105">
              <a:off x="516406" y="-90951"/>
              <a:ext cx="2016760" cy="23774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634" t="81079" r="58349"/>
            <a:stretch/>
          </p:blipFill>
          <p:spPr bwMode="auto">
            <a:xfrm>
              <a:off x="1288021" y="1988840"/>
              <a:ext cx="473529" cy="4175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2627784" y="764704"/>
            <a:ext cx="58326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002060"/>
                </a:solidFill>
                <a:latin typeface="Georgia" pitchFamily="18" charset="0"/>
              </a:rPr>
              <a:t>Что знаете?</a:t>
            </a:r>
            <a:endParaRPr lang="ru-RU" sz="4400" b="1" i="1" dirty="0">
              <a:solidFill>
                <a:srgbClr val="002060"/>
              </a:solidFill>
              <a:latin typeface="Georgia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23185" y="2320932"/>
            <a:ext cx="1490046" cy="2015514"/>
            <a:chOff x="779762" y="2686241"/>
            <a:chExt cx="1490046" cy="2015514"/>
          </a:xfrm>
        </p:grpSpPr>
        <p:pic>
          <p:nvPicPr>
            <p:cNvPr id="3076" name="Picture 4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98757" l="34255" r="7127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298" r="28527" b="21511"/>
            <a:stretch/>
          </p:blipFill>
          <p:spPr bwMode="auto">
            <a:xfrm>
              <a:off x="779762" y="2686241"/>
              <a:ext cx="1490046" cy="1532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7" name="Picture 5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9" t="78119" r="36885"/>
            <a:stretch/>
          </p:blipFill>
          <p:spPr bwMode="auto">
            <a:xfrm>
              <a:off x="1394368" y="4218928"/>
              <a:ext cx="563335" cy="4828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/>
          <p:cNvSpPr txBox="1"/>
          <p:nvPr/>
        </p:nvSpPr>
        <p:spPr>
          <a:xfrm>
            <a:off x="2627784" y="2552387"/>
            <a:ext cx="61926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002060"/>
                </a:solidFill>
                <a:latin typeface="Georgia" pitchFamily="18" charset="0"/>
              </a:rPr>
              <a:t>Что хотите узнать?</a:t>
            </a:r>
            <a:endParaRPr lang="ru-RU" sz="4400" b="1" i="1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24"/>
          <a:stretch/>
        </p:blipFill>
        <p:spPr bwMode="auto">
          <a:xfrm rot="20087920">
            <a:off x="603570" y="4061634"/>
            <a:ext cx="1492609" cy="2599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55753" y="4725144"/>
            <a:ext cx="688824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002060"/>
                </a:solidFill>
                <a:latin typeface="Georgia" pitchFamily="18" charset="0"/>
              </a:rPr>
              <a:t>Что нужно сделать, чтобы узнать?</a:t>
            </a:r>
            <a:endParaRPr lang="ru-RU" sz="4400" b="1" i="1" dirty="0">
              <a:solidFill>
                <a:srgbClr val="00206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234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3"/>
          <a:stretch/>
        </p:blipFill>
        <p:spPr>
          <a:xfrm>
            <a:off x="0" y="0"/>
            <a:ext cx="9144000" cy="690517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43608" y="764704"/>
            <a:ext cx="7416824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Georgia" pitchFamily="18" charset="0"/>
              </a:rPr>
              <a:t>Правила ведения записей</a:t>
            </a:r>
          </a:p>
          <a:p>
            <a:pPr algn="ctr"/>
            <a:endParaRPr lang="ru-RU" sz="2800" b="1" i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000" b="1" i="1" dirty="0" smtClean="0">
                <a:solidFill>
                  <a:srgbClr val="002060"/>
                </a:solidFill>
                <a:latin typeface="Georgia" pitchFamily="18" charset="0"/>
              </a:rPr>
              <a:t>они </a:t>
            </a:r>
            <a:r>
              <a:rPr lang="ru-RU" sz="2000" b="1" i="1" dirty="0">
                <a:solidFill>
                  <a:srgbClr val="002060"/>
                </a:solidFill>
                <a:latin typeface="Georgia" pitchFamily="18" charset="0"/>
              </a:rPr>
              <a:t>выполняются печатными буквами</a:t>
            </a:r>
            <a:r>
              <a:rPr lang="ru-RU" sz="2000" b="1" i="1" dirty="0" smtClean="0">
                <a:solidFill>
                  <a:srgbClr val="002060"/>
                </a:solidFill>
                <a:latin typeface="Georgia" pitchFamily="18" charset="0"/>
              </a:rPr>
              <a:t>;</a:t>
            </a:r>
          </a:p>
          <a:p>
            <a:pPr marL="342900" indent="-342900">
              <a:buFontTx/>
              <a:buChar char="-"/>
            </a:pPr>
            <a:endParaRPr lang="ru-RU" sz="2000" b="1" i="1" dirty="0">
              <a:solidFill>
                <a:srgbClr val="002060"/>
              </a:solidFill>
              <a:latin typeface="Georgia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000" b="1" i="1" dirty="0" smtClean="0">
                <a:solidFill>
                  <a:srgbClr val="002060"/>
                </a:solidFill>
                <a:latin typeface="Georgia" pitchFamily="18" charset="0"/>
              </a:rPr>
              <a:t>обязательно </a:t>
            </a:r>
            <a:r>
              <a:rPr lang="ru-RU" sz="2000" b="1" i="1" dirty="0">
                <a:solidFill>
                  <a:srgbClr val="002060"/>
                </a:solidFill>
                <a:latin typeface="Georgia" pitchFamily="18" charset="0"/>
              </a:rPr>
              <a:t>подписывается имя автора идеи</a:t>
            </a:r>
            <a:r>
              <a:rPr lang="ru-RU" sz="2000" b="1" i="1" dirty="0" smtClean="0">
                <a:solidFill>
                  <a:srgbClr val="002060"/>
                </a:solidFill>
                <a:latin typeface="Georgia" pitchFamily="18" charset="0"/>
              </a:rPr>
              <a:t>;</a:t>
            </a:r>
          </a:p>
          <a:p>
            <a:pPr marL="342900" indent="-342900">
              <a:buFontTx/>
              <a:buChar char="-"/>
            </a:pPr>
            <a:endParaRPr lang="ru-RU" sz="2000" b="1" i="1" dirty="0">
              <a:solidFill>
                <a:srgbClr val="002060"/>
              </a:solidFill>
              <a:latin typeface="Georgia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000" b="1" i="1" dirty="0" smtClean="0">
                <a:solidFill>
                  <a:srgbClr val="002060"/>
                </a:solidFill>
                <a:latin typeface="Georgia" pitchFamily="18" charset="0"/>
              </a:rPr>
              <a:t>предложения </a:t>
            </a:r>
            <a:r>
              <a:rPr lang="ru-RU" sz="2000" b="1" i="1" dirty="0">
                <a:solidFill>
                  <a:srgbClr val="002060"/>
                </a:solidFill>
                <a:latin typeface="Georgia" pitchFamily="18" charset="0"/>
              </a:rPr>
              <a:t>детей не подвергаются литературной обработке, что позволяет сохранить логику мышления и стиль речи автора</a:t>
            </a:r>
            <a:r>
              <a:rPr lang="ru-RU" sz="2000" b="1" i="1" dirty="0" smtClean="0">
                <a:solidFill>
                  <a:srgbClr val="002060"/>
                </a:solidFill>
                <a:latin typeface="Georgia" pitchFamily="18" charset="0"/>
              </a:rPr>
              <a:t>;</a:t>
            </a:r>
          </a:p>
          <a:p>
            <a:pPr marL="342900" indent="-342900">
              <a:buFontTx/>
              <a:buChar char="-"/>
            </a:pPr>
            <a:endParaRPr lang="ru-RU" sz="2000" b="1" i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000" b="1" i="1" dirty="0" smtClean="0">
                <a:solidFill>
                  <a:srgbClr val="002060"/>
                </a:solidFill>
                <a:latin typeface="Georgia" pitchFamily="18" charset="0"/>
              </a:rPr>
              <a:t>по </a:t>
            </a:r>
            <a:r>
              <a:rPr lang="ru-RU" sz="2000" b="1" i="1" dirty="0">
                <a:solidFill>
                  <a:srgbClr val="002060"/>
                </a:solidFill>
                <a:latin typeface="Georgia" pitchFamily="18" charset="0"/>
              </a:rPr>
              <a:t>согласованию определяются цвета записей – идеи детей и идеи взрослых записываются фломастерами разного </a:t>
            </a:r>
            <a:r>
              <a:rPr lang="ru-RU" sz="2000" b="1" i="1" dirty="0" smtClean="0">
                <a:solidFill>
                  <a:srgbClr val="002060"/>
                </a:solidFill>
                <a:latin typeface="Georgia" pitchFamily="18" charset="0"/>
              </a:rPr>
              <a:t>цвета;</a:t>
            </a:r>
          </a:p>
          <a:p>
            <a:pPr marL="342900" indent="-342900">
              <a:buFontTx/>
              <a:buChar char="-"/>
            </a:pPr>
            <a:endParaRPr lang="ru-RU" sz="2000" b="1" i="1" dirty="0">
              <a:solidFill>
                <a:srgbClr val="002060"/>
              </a:solidFill>
              <a:latin typeface="Georgia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000" b="1" i="1" dirty="0" smtClean="0">
                <a:solidFill>
                  <a:srgbClr val="002060"/>
                </a:solidFill>
                <a:latin typeface="Georgia" pitchFamily="18" charset="0"/>
              </a:rPr>
              <a:t>по </a:t>
            </a:r>
            <a:r>
              <a:rPr lang="ru-RU" sz="2000" b="1" i="1" dirty="0">
                <a:solidFill>
                  <a:srgbClr val="002060"/>
                </a:solidFill>
                <a:latin typeface="Georgia" pitchFamily="18" charset="0"/>
              </a:rPr>
              <a:t>договоренности устанавливается способ пометки выполненных пунктов </a:t>
            </a:r>
            <a:r>
              <a:rPr lang="ru-RU" sz="2000" b="1" i="1" dirty="0" smtClean="0">
                <a:solidFill>
                  <a:srgbClr val="002060"/>
                </a:solidFill>
                <a:latin typeface="Georgia" pitchFamily="18" charset="0"/>
              </a:rPr>
              <a:t>плана</a:t>
            </a:r>
          </a:p>
          <a:p>
            <a:pPr marL="342900" indent="-342900">
              <a:buFontTx/>
              <a:buChar char="-"/>
            </a:pPr>
            <a:endParaRPr lang="ru-RU" sz="2000" b="1" i="1" dirty="0">
              <a:solidFill>
                <a:srgbClr val="002060"/>
              </a:solidFill>
              <a:latin typeface="Georgia" pitchFamily="18" charset="0"/>
            </a:endParaRPr>
          </a:p>
          <a:p>
            <a:endParaRPr lang="ru-RU" sz="2800" b="1" i="1" dirty="0">
              <a:solidFill>
                <a:srgbClr val="00206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294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3"/>
          <a:stretch/>
        </p:blipFill>
        <p:spPr>
          <a:xfrm>
            <a:off x="0" y="0"/>
            <a:ext cx="9144000" cy="690517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71600" y="764704"/>
            <a:ext cx="748883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Georgia" pitchFamily="18" charset="0"/>
              </a:rPr>
              <a:t>Какие плюсы у данной методики:</a:t>
            </a:r>
          </a:p>
          <a:p>
            <a:pPr algn="ctr"/>
            <a:endParaRPr lang="ru-RU" sz="2800" b="1" i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2800" b="1" i="1" dirty="0" smtClean="0">
                <a:solidFill>
                  <a:srgbClr val="002060"/>
                </a:solidFill>
                <a:latin typeface="Georgia" pitchFamily="18" charset="0"/>
              </a:rPr>
              <a:t>Для детей:</a:t>
            </a:r>
            <a:r>
              <a:rPr lang="ru-RU" sz="2800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000" b="1" i="1" dirty="0" smtClean="0">
                <a:solidFill>
                  <a:srgbClr val="002060"/>
                </a:solidFill>
                <a:latin typeface="Georgia" pitchFamily="18" charset="0"/>
              </a:rPr>
              <a:t>дети учатся выражать свои мысли и высказываться, слушать и слышать друг друга, планировать собственную деятельность.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b="1" i="1" dirty="0" smtClean="0">
                <a:solidFill>
                  <a:srgbClr val="002060"/>
                </a:solidFill>
                <a:latin typeface="Georgia" pitchFamily="18" charset="0"/>
              </a:rPr>
              <a:t>Для родителей: </a:t>
            </a:r>
            <a:r>
              <a:rPr lang="ru-RU" sz="2000" b="1" i="1" dirty="0" smtClean="0">
                <a:solidFill>
                  <a:srgbClr val="002060"/>
                </a:solidFill>
                <a:latin typeface="Georgia" pitchFamily="18" charset="0"/>
              </a:rPr>
              <a:t>родители не только узнают о интересах своего ребенка, но и имеют возможность подключиться, оказав посильную помощь.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b="1" i="1" dirty="0" smtClean="0">
                <a:solidFill>
                  <a:srgbClr val="002060"/>
                </a:solidFill>
                <a:latin typeface="Georgia" pitchFamily="18" charset="0"/>
              </a:rPr>
              <a:t>Для педагогов: </a:t>
            </a:r>
            <a:r>
              <a:rPr lang="ru-RU" sz="2000" b="1" i="1" dirty="0" smtClean="0">
                <a:solidFill>
                  <a:srgbClr val="002060"/>
                </a:solidFill>
                <a:latin typeface="Georgia" pitchFamily="18" charset="0"/>
              </a:rPr>
              <a:t>спланировать свою деятельность и деятельность детей, исходя из их базовых знаний и интересов.</a:t>
            </a:r>
            <a:endParaRPr lang="ru-RU" sz="2000" b="1" i="1" dirty="0">
              <a:solidFill>
                <a:srgbClr val="00206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539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3"/>
          <a:stretch/>
        </p:blipFill>
        <p:spPr>
          <a:xfrm>
            <a:off x="0" y="0"/>
            <a:ext cx="9144000" cy="690517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11560" y="260648"/>
            <a:ext cx="81369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Georgia" pitchFamily="18" charset="0"/>
              </a:rPr>
              <a:t>Выставка «Моя любимая игрушка»</a:t>
            </a:r>
          </a:p>
          <a:p>
            <a:pPr algn="ctr"/>
            <a:endParaRPr lang="ru-RU" sz="2800" b="1" i="1" dirty="0" smtClean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908720"/>
            <a:ext cx="4902569" cy="5682523"/>
          </a:xfrm>
          <a:prstGeom prst="rect">
            <a:avLst/>
          </a:prstGeom>
          <a:ln w="5715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3523321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3"/>
          <a:stretch/>
        </p:blipFill>
        <p:spPr>
          <a:xfrm>
            <a:off x="0" y="0"/>
            <a:ext cx="9144000" cy="690517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11560" y="260648"/>
            <a:ext cx="81369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Georgia" pitchFamily="18" charset="0"/>
              </a:rPr>
              <a:t>Разбор трех вопросов по теме «Транспорт»</a:t>
            </a:r>
          </a:p>
          <a:p>
            <a:pPr algn="ctr"/>
            <a:endParaRPr lang="ru-RU" sz="2800" b="1" i="1" dirty="0" smtClean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7128792" cy="5346594"/>
          </a:xfrm>
          <a:prstGeom prst="rect">
            <a:avLst/>
          </a:prstGeom>
          <a:ln w="5715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2584305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3"/>
          <a:stretch/>
        </p:blipFill>
        <p:spPr>
          <a:xfrm>
            <a:off x="0" y="0"/>
            <a:ext cx="9144000" cy="690517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11560" y="260648"/>
            <a:ext cx="81369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Georgia" pitchFamily="18" charset="0"/>
              </a:rPr>
              <a:t>Разбор трех вопросов по теме «Транспорт»</a:t>
            </a:r>
          </a:p>
          <a:p>
            <a:pPr algn="ctr"/>
            <a:endParaRPr lang="ru-RU" sz="2800" b="1" i="1" dirty="0" smtClean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340768"/>
            <a:ext cx="7128792" cy="5346594"/>
          </a:xfrm>
          <a:prstGeom prst="rect">
            <a:avLst/>
          </a:prstGeom>
          <a:ln w="5715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4210919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3"/>
          <a:stretch/>
        </p:blipFill>
        <p:spPr>
          <a:xfrm>
            <a:off x="0" y="0"/>
            <a:ext cx="9144000" cy="690517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11560" y="260648"/>
            <a:ext cx="81369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Georgia" pitchFamily="18" charset="0"/>
              </a:rPr>
              <a:t>Разбор трех вопросов по теме «Транспорт»</a:t>
            </a:r>
          </a:p>
          <a:p>
            <a:pPr algn="ctr"/>
            <a:endParaRPr lang="ru-RU" sz="2800" b="1" i="1" dirty="0" smtClean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68760"/>
            <a:ext cx="7236296" cy="5427222"/>
          </a:xfrm>
          <a:prstGeom prst="rect">
            <a:avLst/>
          </a:prstGeom>
          <a:ln w="5715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4555047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</TotalTime>
  <Words>425</Words>
  <Application>Microsoft Office PowerPoint</Application>
  <PresentationFormat>Экран (4:3)</PresentationFormat>
  <Paragraphs>67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Муниципальное дошкольное образовательное учреждение «Детский сад №8 «Колосок» ТМР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дошкольное образовательное учреждение «Детский сад №8 «Колосок» ТМР</dc:title>
  <dc:creator>воспитатель6</dc:creator>
  <cp:lastModifiedBy>воспитатель6</cp:lastModifiedBy>
  <cp:revision>30</cp:revision>
  <cp:lastPrinted>2022-10-18T13:41:17Z</cp:lastPrinted>
  <dcterms:created xsi:type="dcterms:W3CDTF">2022-09-15T10:14:37Z</dcterms:created>
  <dcterms:modified xsi:type="dcterms:W3CDTF">2022-10-19T09:00:41Z</dcterms:modified>
</cp:coreProperties>
</file>